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0cad4ddf4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0cad4ddf4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0cad4ddf4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0cad4ddf4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0cad4ddf4_0_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0cad4ddf4_0_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0cad4ddf4_0_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0cad4ddf4_0_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0cad4ddf4_0_3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0cad4ddf4_0_3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0cad4ddf4_0_3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0cad4ddf4_0_3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0cad4ddf4_0_5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0cad4ddf4_0_5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0cad4ddf4_0_5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0cad4ddf4_0_5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0cad4ddf4_0_5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0cad4ddf4_0_5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0cad4ddf4_0_5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0cad4ddf4_0_5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0cad4ddf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0cad4ddf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0cad4ddf4_0_5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0cad4ddf4_0_5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0cad4ddf4_0_3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0cad4ddf4_0_3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0cad4ddf4_0_3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50cad4ddf4_0_3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0cad4ddf4_0_4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0cad4ddf4_0_4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0cad4ddf4_0_4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0cad4ddf4_0_4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0cad4ddf4_0_4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0cad4ddf4_0_4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0cad4ddf4_0_5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0cad4ddf4_0_5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0cad4ddf4_0_5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0cad4ddf4_0_5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0cad4ddf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50cad4ddf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0cad4ddf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0cad4ddf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0cad4ddf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0cad4ddf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0cad4ddf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0cad4ddf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0cad4ddf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0cad4ddf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0cad4ddf4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0cad4ddf4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0cad4ddf4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0cad4ddf4_0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0cad4ddf4_0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0cad4ddf4_0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se-an-alytics/FTF_BI_Challeng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ata.world/zillow-data/market-health-index" TargetMode="External"/><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Fund That Flip- Business Intelligence Challenge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Exercise</a:t>
            </a:r>
            <a:r>
              <a:rPr lang="en"/>
              <a:t> #3: Creative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Sean Yang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Clusters (Five) + Cluster Centroids</a:t>
            </a:r>
            <a:endParaRPr/>
          </a:p>
        </p:txBody>
      </p:sp>
      <p:pic>
        <p:nvPicPr>
          <p:cNvPr id="119" name="Google Shape;119;p22"/>
          <p:cNvPicPr preferRelativeResize="0"/>
          <p:nvPr/>
        </p:nvPicPr>
        <p:blipFill>
          <a:blip r:embed="rId3">
            <a:alphaModFix/>
          </a:blip>
          <a:stretch>
            <a:fillRect/>
          </a:stretch>
        </p:blipFill>
        <p:spPr>
          <a:xfrm>
            <a:off x="311700" y="1315738"/>
            <a:ext cx="8520600" cy="3417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Prevalence of Clusters</a:t>
            </a:r>
            <a:endParaRPr/>
          </a:p>
        </p:txBody>
      </p:sp>
      <p:pic>
        <p:nvPicPr>
          <p:cNvPr id="125" name="Google Shape;125;p23"/>
          <p:cNvPicPr preferRelativeResize="0"/>
          <p:nvPr/>
        </p:nvPicPr>
        <p:blipFill>
          <a:blip r:embed="rId3">
            <a:alphaModFix/>
          </a:blip>
          <a:stretch>
            <a:fillRect/>
          </a:stretch>
        </p:blipFill>
        <p:spPr>
          <a:xfrm>
            <a:off x="1349750" y="1299875"/>
            <a:ext cx="6444501" cy="335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Proportion of Clusters v. State</a:t>
            </a:r>
            <a:endParaRPr/>
          </a:p>
        </p:txBody>
      </p:sp>
      <p:pic>
        <p:nvPicPr>
          <p:cNvPr id="131" name="Google Shape;131;p24"/>
          <p:cNvPicPr preferRelativeResize="0"/>
          <p:nvPr/>
        </p:nvPicPr>
        <p:blipFill>
          <a:blip r:embed="rId3">
            <a:alphaModFix/>
          </a:blip>
          <a:stretch>
            <a:fillRect/>
          </a:stretch>
        </p:blipFill>
        <p:spPr>
          <a:xfrm>
            <a:off x="1856588" y="1077548"/>
            <a:ext cx="5430823" cy="356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Measures Across All Five Clusters</a:t>
            </a:r>
            <a:endParaRPr/>
          </a:p>
        </p:txBody>
      </p:sp>
      <p:pic>
        <p:nvPicPr>
          <p:cNvPr id="137" name="Google Shape;137;p25"/>
          <p:cNvPicPr preferRelativeResize="0"/>
          <p:nvPr/>
        </p:nvPicPr>
        <p:blipFill>
          <a:blip r:embed="rId3">
            <a:alphaModFix/>
          </a:blip>
          <a:stretch>
            <a:fillRect/>
          </a:stretch>
        </p:blipFill>
        <p:spPr>
          <a:xfrm>
            <a:off x="311700" y="1911725"/>
            <a:ext cx="8520599" cy="13549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of MHI Distribution v. Cluster #</a:t>
            </a:r>
            <a:endParaRPr/>
          </a:p>
        </p:txBody>
      </p:sp>
      <p:pic>
        <p:nvPicPr>
          <p:cNvPr id="143" name="Google Shape;143;p26"/>
          <p:cNvPicPr preferRelativeResize="0"/>
          <p:nvPr/>
        </p:nvPicPr>
        <p:blipFill>
          <a:blip r:embed="rId3">
            <a:alphaModFix/>
          </a:blip>
          <a:stretch>
            <a:fillRect/>
          </a:stretch>
        </p:blipFill>
        <p:spPr>
          <a:xfrm>
            <a:off x="381000" y="1570103"/>
            <a:ext cx="8520601" cy="24879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MHI Amongst All Clusters</a:t>
            </a:r>
            <a:endParaRPr/>
          </a:p>
        </p:txBody>
      </p:sp>
      <p:pic>
        <p:nvPicPr>
          <p:cNvPr id="149" name="Google Shape;149;p27"/>
          <p:cNvPicPr preferRelativeResize="0"/>
          <p:nvPr/>
        </p:nvPicPr>
        <p:blipFill>
          <a:blip r:embed="rId3">
            <a:alphaModFix/>
          </a:blip>
          <a:stretch>
            <a:fillRect/>
          </a:stretch>
        </p:blipFill>
        <p:spPr>
          <a:xfrm>
            <a:off x="1704975" y="1726275"/>
            <a:ext cx="5734050" cy="203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0- Healthiest &amp; Most Desirable</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Highest</a:t>
            </a:r>
            <a:r>
              <a:rPr lang="en"/>
              <a:t> average MHI (7.1446865677893845), highest MoM (0.71) and YoY (9.94), highest Forecast YoY Change (0.05), least amount of average # of days on the market (60.61)</a:t>
            </a:r>
            <a:endParaRPr/>
          </a:p>
          <a:p>
            <a:pPr indent="-342900" lvl="0" marL="457200" rtl="0" algn="l">
              <a:spcBef>
                <a:spcPts val="0"/>
              </a:spcBef>
              <a:spcAft>
                <a:spcPts val="0"/>
              </a:spcAft>
              <a:buSzPts val="1800"/>
              <a:buChar char="●"/>
            </a:pPr>
            <a:r>
              <a:rPr lang="en"/>
              <a:t>2nd highest Sell For Gain average, 2nd highest ZHVI</a:t>
            </a:r>
            <a:endParaRPr/>
          </a:p>
          <a:p>
            <a:pPr indent="-342900" lvl="0" marL="457200" rtl="0" algn="l">
              <a:spcBef>
                <a:spcPts val="0"/>
              </a:spcBef>
              <a:spcAft>
                <a:spcPts val="0"/>
              </a:spcAft>
              <a:buSzPts val="1800"/>
              <a:buChar char="●"/>
            </a:pPr>
            <a:r>
              <a:rPr lang="en"/>
              <a:t>244 total cities, 20 unique states</a:t>
            </a:r>
            <a:endParaRPr/>
          </a:p>
          <a:p>
            <a:pPr indent="-342900" lvl="0" marL="457200" rtl="0" algn="l">
              <a:spcBef>
                <a:spcPts val="0"/>
              </a:spcBef>
              <a:spcAft>
                <a:spcPts val="0"/>
              </a:spcAft>
              <a:buSzPts val="1800"/>
              <a:buChar char="●"/>
            </a:pPr>
            <a:r>
              <a:rPr lang="en"/>
              <a:t>Predominantly features most cities from Pacific region (WA, OR, and CA)</a:t>
            </a:r>
            <a:endParaRPr/>
          </a:p>
          <a:p>
            <a:pPr indent="-317500" lvl="1" marL="914400" rtl="0" algn="l">
              <a:spcBef>
                <a:spcPts val="0"/>
              </a:spcBef>
              <a:spcAft>
                <a:spcPts val="0"/>
              </a:spcAft>
              <a:buSzPts val="1400"/>
              <a:buChar char="○"/>
            </a:pPr>
            <a:r>
              <a:rPr lang="en"/>
              <a:t>CA (79) and WA (65) with the most cities, including my hometown! (Woodinville, WA)</a:t>
            </a:r>
            <a:endParaRPr/>
          </a:p>
        </p:txBody>
      </p:sp>
      <p:pic>
        <p:nvPicPr>
          <p:cNvPr id="156" name="Google Shape;156;p28"/>
          <p:cNvPicPr preferRelativeResize="0"/>
          <p:nvPr/>
        </p:nvPicPr>
        <p:blipFill>
          <a:blip r:embed="rId3">
            <a:alphaModFix/>
          </a:blip>
          <a:stretch>
            <a:fillRect/>
          </a:stretch>
        </p:blipFill>
        <p:spPr>
          <a:xfrm>
            <a:off x="6025750" y="3405775"/>
            <a:ext cx="2806551" cy="1737725"/>
          </a:xfrm>
          <a:prstGeom prst="rect">
            <a:avLst/>
          </a:prstGeom>
          <a:noFill/>
          <a:ln>
            <a:noFill/>
          </a:ln>
        </p:spPr>
      </p:pic>
      <p:pic>
        <p:nvPicPr>
          <p:cNvPr id="157" name="Google Shape;157;p28"/>
          <p:cNvPicPr preferRelativeResize="0"/>
          <p:nvPr/>
        </p:nvPicPr>
        <p:blipFill>
          <a:blip r:embed="rId4">
            <a:alphaModFix/>
          </a:blip>
          <a:stretch>
            <a:fillRect/>
          </a:stretch>
        </p:blipFill>
        <p:spPr>
          <a:xfrm>
            <a:off x="311701" y="3405775"/>
            <a:ext cx="2606599" cy="173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1- The Median Group </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3rd h</a:t>
            </a:r>
            <a:r>
              <a:rPr lang="en"/>
              <a:t>ighest average MHI (4.013506114254426), 3rd lowest average # of days on the market (86.02), 3rd highest ZHVI</a:t>
            </a:r>
            <a:endParaRPr/>
          </a:p>
          <a:p>
            <a:pPr indent="-342900" lvl="0" marL="457200" rtl="0" algn="l">
              <a:spcBef>
                <a:spcPts val="0"/>
              </a:spcBef>
              <a:spcAft>
                <a:spcPts val="0"/>
              </a:spcAft>
              <a:buSzPts val="1800"/>
              <a:buChar char="●"/>
            </a:pPr>
            <a:r>
              <a:rPr lang="en"/>
              <a:t>2nd lowest SellForGain average, 2nd lowest Foreclosure Ratio</a:t>
            </a:r>
            <a:endParaRPr/>
          </a:p>
          <a:p>
            <a:pPr indent="-342900" lvl="0" marL="457200" rtl="0" algn="l">
              <a:spcBef>
                <a:spcPts val="0"/>
              </a:spcBef>
              <a:spcAft>
                <a:spcPts val="0"/>
              </a:spcAft>
              <a:buSzPts val="1800"/>
              <a:buChar char="●"/>
            </a:pPr>
            <a:r>
              <a:rPr lang="en"/>
              <a:t>211 total cities, 22 unique states</a:t>
            </a:r>
            <a:endParaRPr/>
          </a:p>
          <a:p>
            <a:pPr indent="-342900" lvl="0" marL="457200" rtl="0" algn="l">
              <a:spcBef>
                <a:spcPts val="0"/>
              </a:spcBef>
              <a:spcAft>
                <a:spcPts val="0"/>
              </a:spcAft>
              <a:buSzPts val="1800"/>
              <a:buChar char="●"/>
            </a:pPr>
            <a:r>
              <a:rPr lang="en"/>
              <a:t>Predominantly features most cities from East Coast (MD, VA, NJ, PA)</a:t>
            </a:r>
            <a:endParaRPr/>
          </a:p>
          <a:p>
            <a:pPr indent="-317500" lvl="1" marL="914400" rtl="0" algn="l">
              <a:spcBef>
                <a:spcPts val="0"/>
              </a:spcBef>
              <a:spcAft>
                <a:spcPts val="0"/>
              </a:spcAft>
              <a:buSzPts val="1400"/>
              <a:buChar char="○"/>
            </a:pPr>
            <a:r>
              <a:rPr lang="en"/>
              <a:t>MD (38) and VA (24) with the most cities</a:t>
            </a:r>
            <a:endParaRPr/>
          </a:p>
          <a:p>
            <a:pPr indent="0" lvl="0" marL="457200" rtl="0" algn="l">
              <a:spcBef>
                <a:spcPts val="1200"/>
              </a:spcBef>
              <a:spcAft>
                <a:spcPts val="1200"/>
              </a:spcAft>
              <a:buNone/>
            </a:pPr>
            <a:r>
              <a:t/>
            </a:r>
            <a:endParaRPr/>
          </a:p>
        </p:txBody>
      </p:sp>
      <p:pic>
        <p:nvPicPr>
          <p:cNvPr id="164" name="Google Shape;164;p29"/>
          <p:cNvPicPr preferRelativeResize="0"/>
          <p:nvPr/>
        </p:nvPicPr>
        <p:blipFill>
          <a:blip r:embed="rId3">
            <a:alphaModFix/>
          </a:blip>
          <a:stretch>
            <a:fillRect/>
          </a:stretch>
        </p:blipFill>
        <p:spPr>
          <a:xfrm>
            <a:off x="311706" y="3276000"/>
            <a:ext cx="2746300" cy="1867501"/>
          </a:xfrm>
          <a:prstGeom prst="rect">
            <a:avLst/>
          </a:prstGeom>
          <a:noFill/>
          <a:ln>
            <a:noFill/>
          </a:ln>
        </p:spPr>
      </p:pic>
      <p:pic>
        <p:nvPicPr>
          <p:cNvPr id="165" name="Google Shape;165;p29"/>
          <p:cNvPicPr preferRelativeResize="0"/>
          <p:nvPr/>
        </p:nvPicPr>
        <p:blipFill>
          <a:blip r:embed="rId4">
            <a:alphaModFix/>
          </a:blip>
          <a:stretch>
            <a:fillRect/>
          </a:stretch>
        </p:blipFill>
        <p:spPr>
          <a:xfrm>
            <a:off x="6086004" y="3200489"/>
            <a:ext cx="2746300" cy="19430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2- Missed Payments/Least Desirable </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Lowest</a:t>
            </a:r>
            <a:r>
              <a:rPr lang="en"/>
              <a:t> average MHI (0.7653594187477912), </a:t>
            </a:r>
            <a:r>
              <a:rPr b="1" lang="en"/>
              <a:t>Lowest </a:t>
            </a:r>
            <a:r>
              <a:rPr lang="en"/>
              <a:t>ZHVI (17,0631.91)</a:t>
            </a:r>
            <a:endParaRPr/>
          </a:p>
          <a:p>
            <a:pPr indent="-342900" lvl="0" marL="457200" rtl="0" algn="l">
              <a:spcBef>
                <a:spcPts val="0"/>
              </a:spcBef>
              <a:spcAft>
                <a:spcPts val="0"/>
              </a:spcAft>
              <a:buSzPts val="1800"/>
              <a:buChar char="●"/>
            </a:pPr>
            <a:r>
              <a:rPr b="1" lang="en"/>
              <a:t>Highest</a:t>
            </a:r>
            <a:r>
              <a:rPr lang="en"/>
              <a:t> average # of days on the market (125.01), </a:t>
            </a:r>
            <a:r>
              <a:rPr b="1" lang="en"/>
              <a:t>Highest </a:t>
            </a:r>
            <a:r>
              <a:rPr lang="en"/>
              <a:t>Delinquency average </a:t>
            </a:r>
            <a:r>
              <a:rPr b="1" lang="en"/>
              <a:t>Highest </a:t>
            </a:r>
            <a:r>
              <a:rPr lang="en"/>
              <a:t>Foreclosure Ratio (8.62)</a:t>
            </a:r>
            <a:endParaRPr/>
          </a:p>
          <a:p>
            <a:pPr indent="-342900" lvl="0" marL="457200" rtl="0" algn="l">
              <a:spcBef>
                <a:spcPts val="0"/>
              </a:spcBef>
              <a:spcAft>
                <a:spcPts val="0"/>
              </a:spcAft>
              <a:buSzPts val="1800"/>
              <a:buChar char="●"/>
            </a:pPr>
            <a:r>
              <a:rPr lang="en"/>
              <a:t>47 total cities, 6 unique states</a:t>
            </a:r>
            <a:endParaRPr/>
          </a:p>
          <a:p>
            <a:pPr indent="-342900" lvl="0" marL="457200" rtl="0" algn="l">
              <a:spcBef>
                <a:spcPts val="0"/>
              </a:spcBef>
              <a:spcAft>
                <a:spcPts val="0"/>
              </a:spcAft>
              <a:buSzPts val="1800"/>
              <a:buChar char="●"/>
            </a:pPr>
            <a:r>
              <a:rPr lang="en"/>
              <a:t>Predominantly features most cities from NJ (~79% of all cities)</a:t>
            </a:r>
            <a:endParaRPr/>
          </a:p>
          <a:p>
            <a:pPr indent="-317500" lvl="1" marL="914400" rtl="0" algn="l">
              <a:spcBef>
                <a:spcPts val="0"/>
              </a:spcBef>
              <a:spcAft>
                <a:spcPts val="0"/>
              </a:spcAft>
              <a:buSzPts val="1400"/>
              <a:buChar char="○"/>
            </a:pPr>
            <a:r>
              <a:rPr lang="en"/>
              <a:t>NJ (37) and PA (4) with the most cities</a:t>
            </a:r>
            <a:endParaRPr/>
          </a:p>
          <a:p>
            <a:pPr indent="-317500" lvl="1" marL="914400" rtl="0" algn="l">
              <a:spcBef>
                <a:spcPts val="0"/>
              </a:spcBef>
              <a:spcAft>
                <a:spcPts val="0"/>
              </a:spcAft>
              <a:buSzPts val="1400"/>
              <a:buChar char="○"/>
            </a:pPr>
            <a:r>
              <a:rPr lang="en"/>
              <a:t>76% (73/96) of cities ranked in the 90th percentile for Delinquency are located in NJ</a:t>
            </a:r>
            <a:endParaRPr/>
          </a:p>
        </p:txBody>
      </p:sp>
      <p:pic>
        <p:nvPicPr>
          <p:cNvPr id="172" name="Google Shape;172;p30"/>
          <p:cNvPicPr preferRelativeResize="0"/>
          <p:nvPr/>
        </p:nvPicPr>
        <p:blipFill>
          <a:blip r:embed="rId3">
            <a:alphaModFix/>
          </a:blip>
          <a:stretch>
            <a:fillRect/>
          </a:stretch>
        </p:blipFill>
        <p:spPr>
          <a:xfrm>
            <a:off x="311701" y="3334775"/>
            <a:ext cx="2807637" cy="1738401"/>
          </a:xfrm>
          <a:prstGeom prst="rect">
            <a:avLst/>
          </a:prstGeom>
          <a:noFill/>
          <a:ln>
            <a:noFill/>
          </a:ln>
        </p:spPr>
      </p:pic>
      <p:pic>
        <p:nvPicPr>
          <p:cNvPr id="173" name="Google Shape;173;p30"/>
          <p:cNvPicPr preferRelativeResize="0"/>
          <p:nvPr/>
        </p:nvPicPr>
        <p:blipFill>
          <a:blip r:embed="rId4">
            <a:alphaModFix/>
          </a:blip>
          <a:stretch>
            <a:fillRect/>
          </a:stretch>
        </p:blipFill>
        <p:spPr>
          <a:xfrm>
            <a:off x="5809425" y="3334775"/>
            <a:ext cx="3022876" cy="1813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3- Essentially, Cluster 2 With Less Bias</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2nd lowest</a:t>
            </a:r>
            <a:r>
              <a:rPr lang="en"/>
              <a:t> MHI (2.106410134469897), 2nd lowest ZHVI</a:t>
            </a:r>
            <a:endParaRPr/>
          </a:p>
          <a:p>
            <a:pPr indent="-342900" lvl="0" marL="457200" rtl="0" algn="l">
              <a:spcBef>
                <a:spcPts val="0"/>
              </a:spcBef>
              <a:spcAft>
                <a:spcPts val="0"/>
              </a:spcAft>
              <a:buSzPts val="1800"/>
              <a:buChar char="●"/>
            </a:pPr>
            <a:r>
              <a:rPr lang="en"/>
              <a:t>2nd highest average # of days on the market (93.35), 2nd highest Foreclosure Ratio (5.12)</a:t>
            </a:r>
            <a:endParaRPr/>
          </a:p>
          <a:p>
            <a:pPr indent="-342900" lvl="0" marL="457200" rtl="0" algn="l">
              <a:spcBef>
                <a:spcPts val="0"/>
              </a:spcBef>
              <a:spcAft>
                <a:spcPts val="0"/>
              </a:spcAft>
              <a:buSzPts val="1800"/>
              <a:buChar char="●"/>
            </a:pPr>
            <a:r>
              <a:rPr lang="en"/>
              <a:t>142 total cities, 20 unique states</a:t>
            </a:r>
            <a:endParaRPr/>
          </a:p>
          <a:p>
            <a:pPr indent="-342900" lvl="0" marL="457200" rtl="0" algn="l">
              <a:spcBef>
                <a:spcPts val="0"/>
              </a:spcBef>
              <a:spcAft>
                <a:spcPts val="0"/>
              </a:spcAft>
              <a:buSzPts val="1800"/>
              <a:buChar char="●"/>
            </a:pPr>
            <a:r>
              <a:rPr lang="en"/>
              <a:t>Predominantly features most cities from East Coast (NJ, MD, RI, PA)</a:t>
            </a:r>
            <a:endParaRPr/>
          </a:p>
          <a:p>
            <a:pPr indent="-317500" lvl="1" marL="914400" rtl="0" algn="l">
              <a:spcBef>
                <a:spcPts val="0"/>
              </a:spcBef>
              <a:spcAft>
                <a:spcPts val="0"/>
              </a:spcAft>
              <a:buSzPts val="1400"/>
              <a:buChar char="○"/>
            </a:pPr>
            <a:r>
              <a:rPr lang="en"/>
              <a:t>NJ (36) and MD (32) with the most cities</a:t>
            </a:r>
            <a:endParaRPr/>
          </a:p>
          <a:p>
            <a:pPr indent="-317500" lvl="1" marL="914400" rtl="0" algn="l">
              <a:spcBef>
                <a:spcPts val="0"/>
              </a:spcBef>
              <a:spcAft>
                <a:spcPts val="0"/>
              </a:spcAft>
              <a:buSzPts val="1400"/>
              <a:buChar char="○"/>
            </a:pPr>
            <a:r>
              <a:rPr lang="en"/>
              <a:t>32 of the 36 cities in NJ are found in the 90th percentile amongst all cities in delinquency</a:t>
            </a:r>
            <a:endParaRPr/>
          </a:p>
          <a:p>
            <a:pPr indent="-317500" lvl="2" marL="1371600" rtl="0" algn="l">
              <a:spcBef>
                <a:spcPts val="0"/>
              </a:spcBef>
              <a:spcAft>
                <a:spcPts val="0"/>
              </a:spcAft>
              <a:buSzPts val="1400"/>
              <a:buChar char="■"/>
            </a:pPr>
            <a:r>
              <a:rPr lang="en"/>
              <a:t>8/32 cities in this cluster from MD come from the same percentile group</a:t>
            </a:r>
            <a:endParaRPr/>
          </a:p>
          <a:p>
            <a:pPr indent="-317500" lvl="2" marL="1371600" rtl="0" algn="l">
              <a:spcBef>
                <a:spcPts val="0"/>
              </a:spcBef>
              <a:spcAft>
                <a:spcPts val="0"/>
              </a:spcAft>
              <a:buSzPts val="1400"/>
              <a:buChar char="■"/>
            </a:pPr>
            <a:r>
              <a:rPr lang="en"/>
              <a:t>While only one other state (MD) coming from the same percentile group was placed in cluster two, nine other states (MD, DE, CT, NY, PA, CO, MA, RI, and WA) are included in cluster three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Zillow’s ordinal measure (0 to 10), the</a:t>
            </a:r>
            <a:r>
              <a:rPr lang="en" sz="1400"/>
              <a:t> Market Health Index, conveys the current health of a region’s housing market in relation to other markets within the United States.</a:t>
            </a:r>
            <a:endParaRPr sz="1400"/>
          </a:p>
          <a:p>
            <a:pPr indent="-317500" lvl="1" marL="914400" rtl="0" algn="l">
              <a:lnSpc>
                <a:spcPct val="150000"/>
              </a:lnSpc>
              <a:spcBef>
                <a:spcPts val="0"/>
              </a:spcBef>
              <a:spcAft>
                <a:spcPts val="0"/>
              </a:spcAft>
              <a:buSzPts val="1400"/>
              <a:buChar char="○"/>
            </a:pPr>
            <a:r>
              <a:rPr lang="en"/>
              <a:t>To elaborate on such , if a metro area has a value of 8 on the Market Health Index, the metro is healthier than 80% of all metro areas covered by Zillow in the US. </a:t>
            </a:r>
            <a:endParaRPr/>
          </a:p>
          <a:p>
            <a:pPr indent="-317500" lvl="0" marL="457200" rtl="0" algn="l">
              <a:lnSpc>
                <a:spcPct val="150000"/>
              </a:lnSpc>
              <a:spcBef>
                <a:spcPts val="0"/>
              </a:spcBef>
              <a:spcAft>
                <a:spcPts val="0"/>
              </a:spcAft>
              <a:buSzPts val="1400"/>
              <a:buChar char="●"/>
            </a:pPr>
            <a:r>
              <a:rPr lang="en" sz="1400"/>
              <a:t>The Market Health Index is formed from ten different metrics. To capture the recent and continued rebounds from housing value troughs the following are included in the dataset: the month-over-month and year-over-year change in ZHVI, the percentage of homes selling for a gain, as well as the percentage change in the Zillow Home Value Index (ZHVI) forecasted for the coming year.</a:t>
            </a:r>
            <a:endParaRPr sz="1400"/>
          </a:p>
        </p:txBody>
      </p:sp>
      <p:pic>
        <p:nvPicPr>
          <p:cNvPr id="67" name="Google Shape;67;p14"/>
          <p:cNvPicPr preferRelativeResize="0"/>
          <p:nvPr/>
        </p:nvPicPr>
        <p:blipFill>
          <a:blip r:embed="rId3">
            <a:alphaModFix/>
          </a:blip>
          <a:stretch>
            <a:fillRect/>
          </a:stretch>
        </p:blipFill>
        <p:spPr>
          <a:xfrm>
            <a:off x="5122840" y="3792440"/>
            <a:ext cx="3709461" cy="776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4- Cluster 1 With a Little More Sun (California Cluster)</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H</a:t>
            </a:r>
            <a:r>
              <a:rPr b="1" lang="en"/>
              <a:t>ighest</a:t>
            </a:r>
            <a:r>
              <a:rPr lang="en"/>
              <a:t> ZHVI, </a:t>
            </a:r>
            <a:r>
              <a:rPr lang="en"/>
              <a:t>2nd</a:t>
            </a:r>
            <a:r>
              <a:rPr lang="en"/>
              <a:t> highest average MHI (7.03735554111553)</a:t>
            </a:r>
            <a:endParaRPr/>
          </a:p>
          <a:p>
            <a:pPr indent="-342900" lvl="0" marL="457200" rtl="0" algn="l">
              <a:spcBef>
                <a:spcPts val="0"/>
              </a:spcBef>
              <a:spcAft>
                <a:spcPts val="0"/>
              </a:spcAft>
              <a:buSzPts val="1800"/>
              <a:buChar char="●"/>
            </a:pPr>
            <a:r>
              <a:rPr b="1" lang="en"/>
              <a:t>Lowest</a:t>
            </a:r>
            <a:r>
              <a:rPr lang="en"/>
              <a:t> Foreclosure Ratio, </a:t>
            </a:r>
            <a:r>
              <a:rPr b="1" lang="en"/>
              <a:t>Lowest</a:t>
            </a:r>
            <a:r>
              <a:rPr lang="en"/>
              <a:t> Negative Equity, </a:t>
            </a:r>
            <a:r>
              <a:rPr b="1" lang="en"/>
              <a:t>Lowest </a:t>
            </a:r>
            <a:r>
              <a:rPr lang="en"/>
              <a:t>Delinquency, 2nd lowest average # of days on the market (64.11)</a:t>
            </a:r>
            <a:endParaRPr/>
          </a:p>
          <a:p>
            <a:pPr indent="-342900" lvl="0" marL="457200" rtl="0" algn="l">
              <a:spcBef>
                <a:spcPts val="0"/>
              </a:spcBef>
              <a:spcAft>
                <a:spcPts val="0"/>
              </a:spcAft>
              <a:buSzPts val="1800"/>
              <a:buChar char="●"/>
            </a:pPr>
            <a:r>
              <a:rPr lang="en"/>
              <a:t>307 total cities, 24 unique states</a:t>
            </a:r>
            <a:endParaRPr/>
          </a:p>
          <a:p>
            <a:pPr indent="-342900" lvl="0" marL="457200" rtl="0" algn="l">
              <a:spcBef>
                <a:spcPts val="0"/>
              </a:spcBef>
              <a:spcAft>
                <a:spcPts val="0"/>
              </a:spcAft>
              <a:buSzPts val="1800"/>
              <a:buChar char="●"/>
            </a:pPr>
            <a:r>
              <a:rPr lang="en"/>
              <a:t>Predominantly features most cities from California</a:t>
            </a:r>
            <a:endParaRPr/>
          </a:p>
          <a:p>
            <a:pPr indent="-317500" lvl="1" marL="914400" rtl="0" algn="l">
              <a:spcBef>
                <a:spcPts val="0"/>
              </a:spcBef>
              <a:spcAft>
                <a:spcPts val="0"/>
              </a:spcAft>
              <a:buSzPts val="1400"/>
              <a:buChar char="○"/>
            </a:pPr>
            <a:r>
              <a:rPr lang="en"/>
              <a:t>CA (142) and MN (30) with the most cities</a:t>
            </a:r>
            <a:endParaRPr/>
          </a:p>
          <a:p>
            <a:pPr indent="0" lvl="0" marL="0" rtl="0" algn="l">
              <a:spcBef>
                <a:spcPts val="1200"/>
              </a:spcBef>
              <a:spcAft>
                <a:spcPts val="1200"/>
              </a:spcAft>
              <a:buNone/>
            </a:pPr>
            <a:r>
              <a:t/>
            </a:r>
            <a:endParaRPr/>
          </a:p>
        </p:txBody>
      </p:sp>
      <p:pic>
        <p:nvPicPr>
          <p:cNvPr id="186" name="Google Shape;186;p32"/>
          <p:cNvPicPr preferRelativeResize="0"/>
          <p:nvPr/>
        </p:nvPicPr>
        <p:blipFill>
          <a:blip r:embed="rId3">
            <a:alphaModFix/>
          </a:blip>
          <a:stretch>
            <a:fillRect/>
          </a:stretch>
        </p:blipFill>
        <p:spPr>
          <a:xfrm>
            <a:off x="311700" y="3155200"/>
            <a:ext cx="2982450" cy="1988300"/>
          </a:xfrm>
          <a:prstGeom prst="rect">
            <a:avLst/>
          </a:prstGeom>
          <a:noFill/>
          <a:ln>
            <a:noFill/>
          </a:ln>
        </p:spPr>
      </p:pic>
      <p:pic>
        <p:nvPicPr>
          <p:cNvPr id="187" name="Google Shape;187;p32"/>
          <p:cNvPicPr preferRelativeResize="0"/>
          <p:nvPr/>
        </p:nvPicPr>
        <p:blipFill>
          <a:blip r:embed="rId4">
            <a:alphaModFix/>
          </a:blip>
          <a:stretch>
            <a:fillRect/>
          </a:stretch>
        </p:blipFill>
        <p:spPr>
          <a:xfrm>
            <a:off x="6515275" y="1833450"/>
            <a:ext cx="2317025" cy="331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Heat Map of Cluster 0</a:t>
            </a:r>
            <a:endParaRPr/>
          </a:p>
        </p:txBody>
      </p:sp>
      <p:pic>
        <p:nvPicPr>
          <p:cNvPr id="193" name="Google Shape;193;p33"/>
          <p:cNvPicPr preferRelativeResize="0"/>
          <p:nvPr/>
        </p:nvPicPr>
        <p:blipFill>
          <a:blip r:embed="rId3">
            <a:alphaModFix/>
          </a:blip>
          <a:stretch>
            <a:fillRect/>
          </a:stretch>
        </p:blipFill>
        <p:spPr>
          <a:xfrm>
            <a:off x="1601007" y="1078075"/>
            <a:ext cx="5941994" cy="356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Cluster 1</a:t>
            </a:r>
            <a:endParaRPr/>
          </a:p>
          <a:p>
            <a:pPr indent="0" lvl="0" marL="0" rtl="0" algn="l">
              <a:spcBef>
                <a:spcPts val="0"/>
              </a:spcBef>
              <a:spcAft>
                <a:spcPts val="0"/>
              </a:spcAft>
              <a:buNone/>
            </a:pPr>
            <a:r>
              <a:t/>
            </a:r>
            <a:endParaRPr/>
          </a:p>
        </p:txBody>
      </p:sp>
      <p:pic>
        <p:nvPicPr>
          <p:cNvPr id="199" name="Google Shape;199;p34"/>
          <p:cNvPicPr preferRelativeResize="0"/>
          <p:nvPr/>
        </p:nvPicPr>
        <p:blipFill>
          <a:blip r:embed="rId3">
            <a:alphaModFix/>
          </a:blip>
          <a:stretch>
            <a:fillRect/>
          </a:stretch>
        </p:blipFill>
        <p:spPr>
          <a:xfrm>
            <a:off x="1601000" y="1078075"/>
            <a:ext cx="5942001" cy="3565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Heat Map of Cluster 2</a:t>
            </a:r>
            <a:endParaRPr/>
          </a:p>
          <a:p>
            <a:pPr indent="0" lvl="0" marL="0" rtl="0" algn="l">
              <a:spcBef>
                <a:spcPts val="0"/>
              </a:spcBef>
              <a:spcAft>
                <a:spcPts val="0"/>
              </a:spcAft>
              <a:buNone/>
            </a:pPr>
            <a:r>
              <a:t/>
            </a:r>
            <a:endParaRPr/>
          </a:p>
        </p:txBody>
      </p:sp>
      <p:pic>
        <p:nvPicPr>
          <p:cNvPr id="205" name="Google Shape;205;p35"/>
          <p:cNvPicPr preferRelativeResize="0"/>
          <p:nvPr/>
        </p:nvPicPr>
        <p:blipFill>
          <a:blip r:embed="rId3">
            <a:alphaModFix/>
          </a:blip>
          <a:stretch>
            <a:fillRect/>
          </a:stretch>
        </p:blipFill>
        <p:spPr>
          <a:xfrm>
            <a:off x="1601000" y="1078075"/>
            <a:ext cx="5942001" cy="3565201"/>
          </a:xfrm>
          <a:prstGeom prst="rect">
            <a:avLst/>
          </a:prstGeom>
          <a:noFill/>
          <a:ln>
            <a:noFill/>
          </a:ln>
        </p:spPr>
      </p:pic>
      <p:pic>
        <p:nvPicPr>
          <p:cNvPr id="206" name="Google Shape;206;p35"/>
          <p:cNvPicPr preferRelativeResize="0"/>
          <p:nvPr/>
        </p:nvPicPr>
        <p:blipFill>
          <a:blip r:embed="rId4">
            <a:alphaModFix/>
          </a:blip>
          <a:stretch>
            <a:fillRect/>
          </a:stretch>
        </p:blipFill>
        <p:spPr>
          <a:xfrm>
            <a:off x="1601000" y="1078075"/>
            <a:ext cx="5942001" cy="3565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Heat Map of Cluster 3</a:t>
            </a:r>
            <a:endParaRPr/>
          </a:p>
        </p:txBody>
      </p:sp>
      <p:pic>
        <p:nvPicPr>
          <p:cNvPr id="212" name="Google Shape;212;p36"/>
          <p:cNvPicPr preferRelativeResize="0"/>
          <p:nvPr/>
        </p:nvPicPr>
        <p:blipFill>
          <a:blip r:embed="rId3">
            <a:alphaModFix/>
          </a:blip>
          <a:stretch>
            <a:fillRect/>
          </a:stretch>
        </p:blipFill>
        <p:spPr>
          <a:xfrm>
            <a:off x="1601000" y="1078075"/>
            <a:ext cx="5942001" cy="3565201"/>
          </a:xfrm>
          <a:prstGeom prst="rect">
            <a:avLst/>
          </a:prstGeom>
          <a:noFill/>
          <a:ln>
            <a:noFill/>
          </a:ln>
        </p:spPr>
      </p:pic>
      <p:pic>
        <p:nvPicPr>
          <p:cNvPr id="213" name="Google Shape;213;p36"/>
          <p:cNvPicPr preferRelativeResize="0"/>
          <p:nvPr/>
        </p:nvPicPr>
        <p:blipFill>
          <a:blip r:embed="rId4">
            <a:alphaModFix/>
          </a:blip>
          <a:stretch>
            <a:fillRect/>
          </a:stretch>
        </p:blipFill>
        <p:spPr>
          <a:xfrm>
            <a:off x="1601000" y="1078075"/>
            <a:ext cx="5942001" cy="35651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Heat Map of Cluster 4</a:t>
            </a:r>
            <a:endParaRPr/>
          </a:p>
        </p:txBody>
      </p:sp>
      <p:pic>
        <p:nvPicPr>
          <p:cNvPr id="219" name="Google Shape;219;p37"/>
          <p:cNvPicPr preferRelativeResize="0"/>
          <p:nvPr/>
        </p:nvPicPr>
        <p:blipFill>
          <a:blip r:embed="rId3">
            <a:alphaModFix/>
          </a:blip>
          <a:stretch>
            <a:fillRect/>
          </a:stretch>
        </p:blipFill>
        <p:spPr>
          <a:xfrm>
            <a:off x="1601000" y="1078075"/>
            <a:ext cx="5942001" cy="3565190"/>
          </a:xfrm>
          <a:prstGeom prst="rect">
            <a:avLst/>
          </a:prstGeom>
          <a:noFill/>
          <a:ln>
            <a:noFill/>
          </a:ln>
        </p:spPr>
      </p:pic>
      <p:pic>
        <p:nvPicPr>
          <p:cNvPr id="220" name="Google Shape;220;p37"/>
          <p:cNvPicPr preferRelativeResize="0"/>
          <p:nvPr/>
        </p:nvPicPr>
        <p:blipFill>
          <a:blip r:embed="rId4">
            <a:alphaModFix/>
          </a:blip>
          <a:stretch>
            <a:fillRect/>
          </a:stretch>
        </p:blipFill>
        <p:spPr>
          <a:xfrm>
            <a:off x="1601000" y="1078075"/>
            <a:ext cx="5942010" cy="3565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Insights</a:t>
            </a:r>
            <a:endParaRPr/>
          </a:p>
        </p:txBody>
      </p:sp>
      <p:sp>
        <p:nvSpPr>
          <p:cNvPr id="226" name="Google Shape;22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2580" lvl="0" marL="457200" rtl="0" algn="l">
              <a:lnSpc>
                <a:spcPct val="150000"/>
              </a:lnSpc>
              <a:spcBef>
                <a:spcPts val="0"/>
              </a:spcBef>
              <a:spcAft>
                <a:spcPts val="0"/>
              </a:spcAft>
              <a:buSzPts val="1480"/>
              <a:buChar char="●"/>
            </a:pPr>
            <a:r>
              <a:rPr i="1" lang="en" sz="1480"/>
              <a:t>Why/How are each city within each given cluster related to one another?</a:t>
            </a:r>
            <a:endParaRPr i="1" sz="1480"/>
          </a:p>
          <a:p>
            <a:pPr indent="-299085" lvl="1" marL="914400" rtl="0" algn="l">
              <a:lnSpc>
                <a:spcPct val="150000"/>
              </a:lnSpc>
              <a:spcBef>
                <a:spcPts val="0"/>
              </a:spcBef>
              <a:spcAft>
                <a:spcPts val="0"/>
              </a:spcAft>
              <a:buSzPts val="1110"/>
              <a:buChar char="○"/>
            </a:pPr>
            <a:r>
              <a:rPr lang="en" sz="1110"/>
              <a:t>Based on MHVI, Delinquency/Foreclosure Ratio, and State</a:t>
            </a:r>
            <a:endParaRPr sz="1110"/>
          </a:p>
          <a:p>
            <a:pPr indent="-322580" lvl="0" marL="457200" rtl="0" algn="l">
              <a:lnSpc>
                <a:spcPct val="150000"/>
              </a:lnSpc>
              <a:spcBef>
                <a:spcPts val="0"/>
              </a:spcBef>
              <a:spcAft>
                <a:spcPts val="0"/>
              </a:spcAft>
              <a:buSzPts val="1480"/>
              <a:buChar char="●"/>
            </a:pPr>
            <a:r>
              <a:rPr i="1" lang="en" sz="1480"/>
              <a:t>Which cluster of cities feature the highest average for market health index (MHI)?</a:t>
            </a:r>
            <a:endParaRPr i="1" sz="1480"/>
          </a:p>
          <a:p>
            <a:pPr indent="-299085" lvl="1" marL="914400" rtl="0" algn="l">
              <a:lnSpc>
                <a:spcPct val="150000"/>
              </a:lnSpc>
              <a:spcBef>
                <a:spcPts val="0"/>
              </a:spcBef>
              <a:spcAft>
                <a:spcPts val="0"/>
              </a:spcAft>
              <a:buSzPts val="1110"/>
              <a:buChar char="○"/>
            </a:pPr>
            <a:r>
              <a:rPr lang="en" sz="1110"/>
              <a:t>Cluster 1 (CA, WA, and OR)</a:t>
            </a:r>
            <a:endParaRPr sz="1110"/>
          </a:p>
          <a:p>
            <a:pPr indent="-299085" lvl="1" marL="914400" rtl="0" algn="l">
              <a:lnSpc>
                <a:spcPct val="150000"/>
              </a:lnSpc>
              <a:spcBef>
                <a:spcPts val="0"/>
              </a:spcBef>
              <a:spcAft>
                <a:spcPts val="0"/>
              </a:spcAft>
              <a:buSzPts val="1110"/>
              <a:buChar char="○"/>
            </a:pPr>
            <a:r>
              <a:rPr lang="en" sz="1110"/>
              <a:t>May feature the highest MHI based on the west coast featuring: strong economic growth, job creation/abundance in career opportunities, weather, climate/culture, various levels of living cost</a:t>
            </a:r>
            <a:endParaRPr sz="1110"/>
          </a:p>
          <a:p>
            <a:pPr indent="-322580" lvl="0" marL="457200" rtl="0" algn="l">
              <a:lnSpc>
                <a:spcPct val="150000"/>
              </a:lnSpc>
              <a:spcBef>
                <a:spcPts val="0"/>
              </a:spcBef>
              <a:spcAft>
                <a:spcPts val="0"/>
              </a:spcAft>
              <a:buSzPts val="1480"/>
              <a:buChar char="●"/>
            </a:pPr>
            <a:r>
              <a:rPr i="1" lang="en" sz="1480"/>
              <a:t>Which factors determine a higher MHI, if any?</a:t>
            </a:r>
            <a:endParaRPr i="1" sz="1480"/>
          </a:p>
          <a:p>
            <a:pPr indent="-299085" lvl="1" marL="914400" rtl="0" algn="l">
              <a:lnSpc>
                <a:spcPct val="150000"/>
              </a:lnSpc>
              <a:spcBef>
                <a:spcPts val="0"/>
              </a:spcBef>
              <a:spcAft>
                <a:spcPts val="0"/>
              </a:spcAft>
              <a:buSzPts val="1110"/>
              <a:buChar char="○"/>
            </a:pPr>
            <a:r>
              <a:rPr lang="en" sz="1110"/>
              <a:t>While there were several correlation </a:t>
            </a:r>
            <a:r>
              <a:rPr lang="en" sz="1110"/>
              <a:t>coefficients (a statistical measure of the strength of the relationship between the relative movements of two variables)</a:t>
            </a:r>
            <a:r>
              <a:rPr lang="en" sz="1110"/>
              <a:t> whose magnitude ranged from 0.3-0.5 (low correlation), the four heat maps did not reveal a single correlation that was worth mentioning and diving deeper into (any correlation worth </a:t>
            </a:r>
            <a:r>
              <a:rPr lang="en" sz="1110"/>
              <a:t>acknowledging</a:t>
            </a:r>
            <a:r>
              <a:rPr lang="en" sz="1110"/>
              <a:t> should at least be &gt;= 80%). </a:t>
            </a:r>
            <a:endParaRPr sz="1110"/>
          </a:p>
          <a:p>
            <a:pPr indent="-299085" lvl="1" marL="914400" rtl="0" algn="l">
              <a:lnSpc>
                <a:spcPct val="150000"/>
              </a:lnSpc>
              <a:spcBef>
                <a:spcPts val="0"/>
              </a:spcBef>
              <a:spcAft>
                <a:spcPts val="0"/>
              </a:spcAft>
              <a:buSzPts val="1110"/>
              <a:buChar char="○"/>
            </a:pPr>
            <a:r>
              <a:rPr lang="en" sz="1110"/>
              <a:t>For this exact reason, we cannot make any concluding statements on what factors may have contributed to a higher MHI. </a:t>
            </a:r>
            <a:endParaRPr sz="111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a:t>
            </a:r>
            <a:endParaRPr/>
          </a:p>
        </p:txBody>
      </p:sp>
      <p:sp>
        <p:nvSpPr>
          <p:cNvPr id="232" name="Google Shape;232;p39"/>
          <p:cNvSpPr txBox="1"/>
          <p:nvPr>
            <p:ph idx="1" type="body"/>
          </p:nvPr>
        </p:nvSpPr>
        <p:spPr>
          <a:xfrm>
            <a:off x="311700" y="112790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Caveat</a:t>
            </a:r>
            <a:r>
              <a:rPr lang="en" sz="1400"/>
              <a:t>: Because there was a lot of missing data featured in this dataset, I find my reports to be somewhat biased in the story-telling, as the data wrangling procedure left me with roughly 8.6% of the original dataset.</a:t>
            </a:r>
            <a:endParaRPr sz="1400"/>
          </a:p>
          <a:p>
            <a:pPr indent="-317500" lvl="0" marL="457200" rtl="0" algn="l">
              <a:spcBef>
                <a:spcPts val="0"/>
              </a:spcBef>
              <a:spcAft>
                <a:spcPts val="0"/>
              </a:spcAft>
              <a:buSzPts val="1400"/>
              <a:buChar char="●"/>
            </a:pPr>
            <a:r>
              <a:rPr lang="en" sz="1400"/>
              <a:t>If I had more time/redo this project again, I think I would have either performed another clustering on top of the clusters that were discovered or just increased the number of clusters from my original code instead. The </a:t>
            </a:r>
            <a:r>
              <a:rPr lang="en" sz="1400"/>
              <a:t>reason</a:t>
            </a:r>
            <a:r>
              <a:rPr lang="en" sz="1400"/>
              <a:t> for this is </a:t>
            </a:r>
            <a:r>
              <a:rPr lang="en" sz="1400"/>
              <a:t>because</a:t>
            </a:r>
            <a:r>
              <a:rPr lang="en" sz="1400"/>
              <a:t> clusters 0 and 4, as well as clusters 2 and 3 were too similar in characteristics. </a:t>
            </a:r>
            <a:endParaRPr sz="1400"/>
          </a:p>
          <a:p>
            <a:pPr indent="-342900" lvl="0" marL="457200" rtl="0" algn="l">
              <a:spcBef>
                <a:spcPts val="0"/>
              </a:spcBef>
              <a:spcAft>
                <a:spcPts val="0"/>
              </a:spcAft>
              <a:buSzPts val="1800"/>
              <a:buChar char="●"/>
            </a:pPr>
            <a:r>
              <a:rPr lang="en" sz="1400"/>
              <a:t>Furthermore, I enjoyed working on this project and the learning lessons that came with the whole process. I hope that this was enough to showcase my skills/capabilities of a potential candidate for the FTF team and hope to hear good news post-evaluation! </a:t>
            </a:r>
            <a:endParaRPr sz="1400"/>
          </a:p>
          <a:p>
            <a:pPr indent="-317500" lvl="0" marL="457200" rtl="0" algn="l">
              <a:spcBef>
                <a:spcPts val="0"/>
              </a:spcBef>
              <a:spcAft>
                <a:spcPts val="0"/>
              </a:spcAft>
              <a:buSzPts val="1400"/>
              <a:buChar char="●"/>
            </a:pPr>
            <a:r>
              <a:rPr lang="en" sz="1400"/>
              <a:t>Click </a:t>
            </a:r>
            <a:r>
              <a:rPr lang="en" sz="1400" u="sng">
                <a:solidFill>
                  <a:schemeClr val="hlink"/>
                </a:solidFill>
                <a:hlinkClick r:id="rId3"/>
              </a:rPr>
              <a:t>here</a:t>
            </a:r>
            <a:r>
              <a:rPr lang="en" sz="1400"/>
              <a:t> to access the full code to this analysis project on my GitHub!</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Citation/Resources</a:t>
            </a:r>
            <a:endParaRPr/>
          </a:p>
        </p:txBody>
      </p:sp>
      <p:sp>
        <p:nvSpPr>
          <p:cNvPr id="238" name="Google Shape;23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dataset used for this project was obtained from </a:t>
            </a:r>
            <a:r>
              <a:rPr lang="en" u="sng">
                <a:solidFill>
                  <a:schemeClr val="accent5"/>
                </a:solidFill>
                <a:hlinkClick r:id="rId3">
                  <a:extLst>
                    <a:ext uri="{A12FA001-AC4F-418D-AE19-62706E023703}">
                      <ahyp:hlinkClr val="tx"/>
                    </a:ext>
                  </a:extLst>
                </a:hlinkClick>
              </a:rPr>
              <a:t>data.world</a:t>
            </a:r>
            <a:endParaRPr/>
          </a:p>
          <a:p>
            <a:pPr indent="-342900" lvl="0" marL="457200" rtl="0" algn="l">
              <a:spcBef>
                <a:spcPts val="0"/>
              </a:spcBef>
              <a:spcAft>
                <a:spcPts val="0"/>
              </a:spcAft>
              <a:buSzPts val="1800"/>
              <a:buChar char="●"/>
            </a:pPr>
            <a:r>
              <a:rPr lang="en"/>
              <a:t>The software used to perform this code is through the Google Colab platform (Python language)</a:t>
            </a:r>
            <a:endParaRPr/>
          </a:p>
          <a:p>
            <a:pPr indent="0" lvl="0" marL="0" rtl="0" algn="l">
              <a:spcBef>
                <a:spcPts val="1200"/>
              </a:spcBef>
              <a:spcAft>
                <a:spcPts val="1200"/>
              </a:spcAft>
              <a:buNone/>
            </a:pPr>
            <a:r>
              <a:t/>
            </a:r>
            <a:endParaRPr/>
          </a:p>
        </p:txBody>
      </p:sp>
      <p:pic>
        <p:nvPicPr>
          <p:cNvPr id="239" name="Google Shape;239;p40"/>
          <p:cNvPicPr preferRelativeResize="0"/>
          <p:nvPr/>
        </p:nvPicPr>
        <p:blipFill>
          <a:blip r:embed="rId4">
            <a:alphaModFix/>
          </a:blip>
          <a:stretch>
            <a:fillRect/>
          </a:stretch>
        </p:blipFill>
        <p:spPr>
          <a:xfrm>
            <a:off x="5380325" y="3043059"/>
            <a:ext cx="3451976" cy="1525816"/>
          </a:xfrm>
          <a:prstGeom prst="rect">
            <a:avLst/>
          </a:prstGeom>
          <a:noFill/>
          <a:ln>
            <a:noFill/>
          </a:ln>
        </p:spPr>
      </p:pic>
      <p:pic>
        <p:nvPicPr>
          <p:cNvPr id="240" name="Google Shape;240;p40"/>
          <p:cNvPicPr preferRelativeResize="0"/>
          <p:nvPr/>
        </p:nvPicPr>
        <p:blipFill>
          <a:blip r:embed="rId5">
            <a:alphaModFix/>
          </a:blip>
          <a:stretch>
            <a:fillRect/>
          </a:stretch>
        </p:blipFill>
        <p:spPr>
          <a:xfrm>
            <a:off x="0" y="2470875"/>
            <a:ext cx="3358426" cy="2316500"/>
          </a:xfrm>
          <a:prstGeom prst="rect">
            <a:avLst/>
          </a:prstGeom>
          <a:noFill/>
          <a:ln>
            <a:noFill/>
          </a:ln>
        </p:spPr>
      </p:pic>
      <p:pic>
        <p:nvPicPr>
          <p:cNvPr id="241" name="Google Shape;241;p40"/>
          <p:cNvPicPr preferRelativeResize="0"/>
          <p:nvPr/>
        </p:nvPicPr>
        <p:blipFill>
          <a:blip r:embed="rId6">
            <a:alphaModFix/>
          </a:blip>
          <a:stretch>
            <a:fillRect/>
          </a:stretch>
        </p:blipFill>
        <p:spPr>
          <a:xfrm>
            <a:off x="3358437" y="2689387"/>
            <a:ext cx="1886825" cy="187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Decision-Making</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SzPct val="100000"/>
              <a:buChar char="●"/>
            </a:pPr>
            <a:r>
              <a:rPr lang="en"/>
              <a:t>The given instructions for the following exercise were quite vague, understanding that it was designed to avoid limiting us and our approach. After considering several approaches to the creative task through careful examination over the multiple datasets provided, it was of my best interest to pursue the dataset in which contains all information on </a:t>
            </a:r>
            <a:r>
              <a:rPr b="1" lang="en"/>
              <a:t>cities</a:t>
            </a:r>
            <a:r>
              <a:rPr lang="en"/>
              <a:t> in the U.S.</a:t>
            </a:r>
            <a:endParaRPr/>
          </a:p>
          <a:p>
            <a:pPr indent="-334327" lvl="0" marL="457200" rtl="0" algn="l">
              <a:lnSpc>
                <a:spcPct val="150000"/>
              </a:lnSpc>
              <a:spcBef>
                <a:spcPts val="0"/>
              </a:spcBef>
              <a:spcAft>
                <a:spcPts val="0"/>
              </a:spcAft>
              <a:buSzPct val="100000"/>
              <a:buChar char="●"/>
            </a:pPr>
            <a:r>
              <a:rPr lang="en"/>
              <a:t>The reason behind this is simply due to the fact that cities are more versatile in terms of inclusiveness to the other region types (metros, zip codes, counties, and states). To elaborate, cities define a metro, multiple cities can share the same zip code, many cities can be grouped within a county and state. This will prove beneficial to the machine learning algorithm I have prepared for this exercise.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Analysis- What &amp; Why?</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In the most simple explanation possible, a cluster analysis (or cluster) is the execution of grouping a set of objects in such a way that objects in the same group are more similar to each other than to those in other groups.</a:t>
            </a:r>
            <a:endParaRPr/>
          </a:p>
          <a:p>
            <a:pPr indent="-342900" lvl="0" marL="457200" rtl="0" algn="l">
              <a:lnSpc>
                <a:spcPct val="150000"/>
              </a:lnSpc>
              <a:spcBef>
                <a:spcPts val="0"/>
              </a:spcBef>
              <a:spcAft>
                <a:spcPts val="0"/>
              </a:spcAft>
              <a:buSzPts val="1800"/>
              <a:buChar char="●"/>
            </a:pPr>
            <a:r>
              <a:rPr lang="en"/>
              <a:t>The reason why I chose to perform such task onto the dataset provided by Zillow was to analyze the similarities and differences found within various sub-groups of which are distributed by ML. In doing so, the goal is to see if there are any patterns that may help us discern any influential factors that contribute to a city’s respective market health index that may/may not have been previously acknowledged.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of Analysis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t>
            </a:r>
            <a:r>
              <a:rPr lang="en"/>
              <a:t>A data analyst reviews data to identify key insights into a business's customers and ways the data can be used to solve problems. They also communicate this information to company leadership and other stakeholders.” - Danielle Gagnon</a:t>
            </a:r>
            <a:endParaRPr/>
          </a:p>
          <a:p>
            <a:pPr indent="-342900" lvl="0" marL="457200" rtl="0" algn="l">
              <a:lnSpc>
                <a:spcPct val="150000"/>
              </a:lnSpc>
              <a:spcBef>
                <a:spcPts val="0"/>
              </a:spcBef>
              <a:spcAft>
                <a:spcPts val="0"/>
              </a:spcAft>
              <a:buSzPts val="1800"/>
              <a:buChar char="●"/>
            </a:pPr>
            <a:r>
              <a:rPr lang="en"/>
              <a:t>The following questions to be </a:t>
            </a:r>
            <a:r>
              <a:rPr lang="en"/>
              <a:t>answered</a:t>
            </a:r>
            <a:r>
              <a:rPr lang="en"/>
              <a:t> by potential discovery:</a:t>
            </a:r>
            <a:endParaRPr/>
          </a:p>
          <a:p>
            <a:pPr indent="-330200" lvl="1" marL="914400" rtl="0" algn="l">
              <a:lnSpc>
                <a:spcPct val="150000"/>
              </a:lnSpc>
              <a:spcBef>
                <a:spcPts val="0"/>
              </a:spcBef>
              <a:spcAft>
                <a:spcPts val="0"/>
              </a:spcAft>
              <a:buSzPts val="1600"/>
              <a:buChar char="○"/>
            </a:pPr>
            <a:r>
              <a:rPr lang="en" sz="1600"/>
              <a:t>Why/How are each city within each given cluster related to one another?</a:t>
            </a:r>
            <a:endParaRPr sz="1600"/>
          </a:p>
          <a:p>
            <a:pPr indent="-330200" lvl="1" marL="914400" rtl="0" algn="l">
              <a:lnSpc>
                <a:spcPct val="150000"/>
              </a:lnSpc>
              <a:spcBef>
                <a:spcPts val="0"/>
              </a:spcBef>
              <a:spcAft>
                <a:spcPts val="0"/>
              </a:spcAft>
              <a:buSzPts val="1600"/>
              <a:buChar char="○"/>
            </a:pPr>
            <a:r>
              <a:rPr lang="en" sz="1600"/>
              <a:t>Which cluster of cities feature the highest average for market health index (MHI)?</a:t>
            </a:r>
            <a:endParaRPr sz="1600"/>
          </a:p>
          <a:p>
            <a:pPr indent="-330200" lvl="1" marL="914400" rtl="0" algn="l">
              <a:lnSpc>
                <a:spcPct val="150000"/>
              </a:lnSpc>
              <a:spcBef>
                <a:spcPts val="0"/>
              </a:spcBef>
              <a:spcAft>
                <a:spcPts val="0"/>
              </a:spcAft>
              <a:buSzPts val="1600"/>
              <a:buChar char="○"/>
            </a:pPr>
            <a:r>
              <a:rPr lang="en" sz="1600"/>
              <a:t>Which factors determine a higher MHI, if any?</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Wrangling</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common issue when evaluating all five datasets provided on data.world was the fact that there was a lot of missing values/data. </a:t>
            </a:r>
            <a:endParaRPr/>
          </a:p>
          <a:p>
            <a:pPr indent="-342900" lvl="0" marL="457200" rtl="0" algn="l">
              <a:spcBef>
                <a:spcPts val="0"/>
              </a:spcBef>
              <a:spcAft>
                <a:spcPts val="0"/>
              </a:spcAft>
              <a:buSzPts val="1800"/>
              <a:buChar char="●"/>
            </a:pPr>
            <a:r>
              <a:rPr lang="en"/>
              <a:t>28,650 missing values (~19% of entire dataset)</a:t>
            </a:r>
            <a:endParaRPr/>
          </a:p>
          <a:p>
            <a:pPr indent="-342900" lvl="0" marL="457200" rtl="0" algn="l">
              <a:spcBef>
                <a:spcPts val="0"/>
              </a:spcBef>
              <a:spcAft>
                <a:spcPts val="0"/>
              </a:spcAft>
              <a:buSzPts val="1800"/>
              <a:buChar char="●"/>
            </a:pPr>
            <a:r>
              <a:rPr lang="en"/>
              <a:t>10,958 rows * 19 columns worth of missing values in entire dataset (208,202 total)</a:t>
            </a:r>
            <a:endParaRPr/>
          </a:p>
          <a:p>
            <a:pPr indent="-342900" lvl="0" marL="457200" rtl="0" algn="l">
              <a:spcBef>
                <a:spcPts val="0"/>
              </a:spcBef>
              <a:spcAft>
                <a:spcPts val="0"/>
              </a:spcAft>
              <a:buSzPts val="1800"/>
              <a:buChar char="●"/>
            </a:pPr>
            <a:r>
              <a:rPr lang="en"/>
              <a:t>This was still the lowest percentage of missing values amongst all five datasets which was a positive note (state dataset had ~31%, highest percentage)</a:t>
            </a:r>
            <a:endParaRPr/>
          </a:p>
        </p:txBody>
      </p:sp>
      <p:pic>
        <p:nvPicPr>
          <p:cNvPr id="92" name="Google Shape;92;p18"/>
          <p:cNvPicPr preferRelativeResize="0"/>
          <p:nvPr/>
        </p:nvPicPr>
        <p:blipFill>
          <a:blip r:embed="rId3">
            <a:alphaModFix/>
          </a:blip>
          <a:stretch>
            <a:fillRect/>
          </a:stretch>
        </p:blipFill>
        <p:spPr>
          <a:xfrm>
            <a:off x="2009624" y="3392850"/>
            <a:ext cx="5124751" cy="74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Wrangling (Cont’d)</a:t>
            </a:r>
            <a:endParaRPr/>
          </a:p>
          <a:p>
            <a:pPr indent="0" lvl="0" marL="0" rtl="0" algn="l">
              <a:spcBef>
                <a:spcPts val="0"/>
              </a:spcBef>
              <a:spcAft>
                <a:spcPts val="0"/>
              </a:spcAft>
              <a:buNone/>
            </a:pPr>
            <a:r>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This screenshot reveals which</a:t>
            </a:r>
            <a:endParaRPr/>
          </a:p>
          <a:p>
            <a:pPr indent="0" lvl="0" marL="457200" rtl="0" algn="l">
              <a:lnSpc>
                <a:spcPct val="100000"/>
              </a:lnSpc>
              <a:spcBef>
                <a:spcPts val="1200"/>
              </a:spcBef>
              <a:spcAft>
                <a:spcPts val="0"/>
              </a:spcAft>
              <a:buNone/>
            </a:pPr>
            <a:r>
              <a:rPr lang="en"/>
              <a:t>the distribution of missing values</a:t>
            </a:r>
            <a:endParaRPr/>
          </a:p>
          <a:p>
            <a:pPr indent="0" lvl="0" marL="457200" rtl="0" algn="l">
              <a:lnSpc>
                <a:spcPct val="100000"/>
              </a:lnSpc>
              <a:spcBef>
                <a:spcPts val="1200"/>
              </a:spcBef>
              <a:spcAft>
                <a:spcPts val="0"/>
              </a:spcAft>
              <a:buNone/>
            </a:pPr>
            <a:r>
              <a:rPr lang="en"/>
              <a:t>amongst all columns within</a:t>
            </a:r>
            <a:endParaRPr/>
          </a:p>
          <a:p>
            <a:pPr indent="0" lvl="0" marL="457200" rtl="0" algn="l">
              <a:lnSpc>
                <a:spcPct val="100000"/>
              </a:lnSpc>
              <a:spcBef>
                <a:spcPts val="1200"/>
              </a:spcBef>
              <a:spcAft>
                <a:spcPts val="1200"/>
              </a:spcAft>
              <a:buNone/>
            </a:pPr>
            <a:r>
              <a:rPr lang="en"/>
              <a:t>the dataset</a:t>
            </a:r>
            <a:endParaRPr/>
          </a:p>
        </p:txBody>
      </p:sp>
      <p:pic>
        <p:nvPicPr>
          <p:cNvPr id="99" name="Google Shape;99;p19"/>
          <p:cNvPicPr preferRelativeResize="0"/>
          <p:nvPr/>
        </p:nvPicPr>
        <p:blipFill>
          <a:blip r:embed="rId3">
            <a:alphaModFix/>
          </a:blip>
          <a:stretch>
            <a:fillRect/>
          </a:stretch>
        </p:blipFill>
        <p:spPr>
          <a:xfrm>
            <a:off x="4288875" y="1152474"/>
            <a:ext cx="4543425"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Wrangling (Cont’d)</a:t>
            </a:r>
            <a:endParaRPr/>
          </a:p>
          <a:p>
            <a:pPr indent="0" lvl="0" marL="0" rtl="0" algn="l">
              <a:spcBef>
                <a:spcPts val="0"/>
              </a:spcBef>
              <a:spcAft>
                <a:spcPts val="0"/>
              </a:spcAft>
              <a:buNone/>
            </a:pPr>
            <a:r>
              <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Decided it was best to get rid of nine columns (string columns so clustering computations can be executed + market health index to prevent clustering with MHI influence)</a:t>
            </a:r>
            <a:endParaRPr/>
          </a:p>
          <a:p>
            <a:pPr indent="-342900" lvl="0" marL="457200" rtl="0" algn="l">
              <a:spcBef>
                <a:spcPts val="0"/>
              </a:spcBef>
              <a:spcAft>
                <a:spcPts val="0"/>
              </a:spcAft>
              <a:buSzPts val="1800"/>
              <a:buChar char="●"/>
            </a:pPr>
            <a:r>
              <a:rPr lang="en"/>
              <a:t>Dropped all rows that contained a missing value, rather than impute rows with “educated guess”. </a:t>
            </a:r>
            <a:endParaRPr/>
          </a:p>
          <a:p>
            <a:pPr indent="-342900" lvl="0" marL="457200" rtl="0" algn="l">
              <a:spcBef>
                <a:spcPts val="0"/>
              </a:spcBef>
              <a:spcAft>
                <a:spcPts val="0"/>
              </a:spcAft>
              <a:buSzPts val="1800"/>
              <a:buChar char="●"/>
            </a:pPr>
            <a:r>
              <a:rPr lang="en"/>
              <a:t>This process left me with 951 rows and 10 columns to work with</a:t>
            </a:r>
            <a:endParaRPr/>
          </a:p>
        </p:txBody>
      </p:sp>
      <p:pic>
        <p:nvPicPr>
          <p:cNvPr id="106" name="Google Shape;106;p20"/>
          <p:cNvPicPr preferRelativeResize="0"/>
          <p:nvPr/>
        </p:nvPicPr>
        <p:blipFill>
          <a:blip r:embed="rId3">
            <a:alphaModFix/>
          </a:blip>
          <a:stretch>
            <a:fillRect/>
          </a:stretch>
        </p:blipFill>
        <p:spPr>
          <a:xfrm>
            <a:off x="438062" y="3148662"/>
            <a:ext cx="8267876" cy="122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Principal Component Analysis (PCA)</a:t>
            </a:r>
            <a:endParaRPr/>
          </a:p>
          <a:p>
            <a:pPr indent="0" lvl="0" marL="457200" rtl="0" algn="l">
              <a:spcBef>
                <a:spcPts val="1200"/>
              </a:spcBef>
              <a:spcAft>
                <a:spcPts val="0"/>
              </a:spcAft>
              <a:buNone/>
            </a:pPr>
            <a:r>
              <a:rPr lang="en"/>
              <a:t>is a technique used for reducing </a:t>
            </a:r>
            <a:endParaRPr/>
          </a:p>
          <a:p>
            <a:pPr indent="0" lvl="0" marL="457200" rtl="0" algn="l">
              <a:spcBef>
                <a:spcPts val="1200"/>
              </a:spcBef>
              <a:spcAft>
                <a:spcPts val="0"/>
              </a:spcAft>
              <a:buNone/>
            </a:pPr>
            <a:r>
              <a:rPr lang="en"/>
              <a:t>dimensionality of datasets, increasing</a:t>
            </a:r>
            <a:endParaRPr/>
          </a:p>
          <a:p>
            <a:pPr indent="0" lvl="0" marL="457200" rtl="0" algn="l">
              <a:spcBef>
                <a:spcPts val="1200"/>
              </a:spcBef>
              <a:spcAft>
                <a:spcPts val="0"/>
              </a:spcAft>
              <a:buNone/>
            </a:pPr>
            <a:r>
              <a:rPr lang="en"/>
              <a:t>interpretability but minimizing the</a:t>
            </a:r>
            <a:endParaRPr/>
          </a:p>
          <a:p>
            <a:pPr indent="0" lvl="0" marL="457200" rtl="0" algn="l">
              <a:spcBef>
                <a:spcPts val="1200"/>
              </a:spcBef>
              <a:spcAft>
                <a:spcPts val="0"/>
              </a:spcAft>
              <a:buNone/>
            </a:pPr>
            <a:r>
              <a:rPr lang="en"/>
              <a:t>loss of information at the same time</a:t>
            </a:r>
            <a:endParaRPr/>
          </a:p>
          <a:p>
            <a:pPr indent="-342900" lvl="0" marL="457200" rtl="0" algn="l">
              <a:spcBef>
                <a:spcPts val="1200"/>
              </a:spcBef>
              <a:spcAft>
                <a:spcPts val="0"/>
              </a:spcAft>
              <a:buSzPts val="1800"/>
              <a:buChar char="●"/>
            </a:pPr>
            <a:r>
              <a:rPr lang="en"/>
              <a:t>Rule of Thumb: select number of PCs</a:t>
            </a:r>
            <a:endParaRPr/>
          </a:p>
          <a:p>
            <a:pPr indent="0" lvl="0" marL="457200" rtl="0" algn="l">
              <a:spcBef>
                <a:spcPts val="1200"/>
              </a:spcBef>
              <a:spcAft>
                <a:spcPts val="1200"/>
              </a:spcAft>
              <a:buNone/>
            </a:pPr>
            <a:r>
              <a:rPr lang="en"/>
              <a:t>that add up to ~80% variance (3 PCs)</a:t>
            </a:r>
            <a:endParaRPr/>
          </a:p>
        </p:txBody>
      </p:sp>
      <p:pic>
        <p:nvPicPr>
          <p:cNvPr id="113" name="Google Shape;113;p21"/>
          <p:cNvPicPr preferRelativeResize="0"/>
          <p:nvPr/>
        </p:nvPicPr>
        <p:blipFill>
          <a:blip r:embed="rId3">
            <a:alphaModFix/>
          </a:blip>
          <a:stretch>
            <a:fillRect/>
          </a:stretch>
        </p:blipFill>
        <p:spPr>
          <a:xfrm>
            <a:off x="4524300" y="1248750"/>
            <a:ext cx="4212400" cy="332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